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61" r:id="rId4"/>
    <p:sldId id="269" r:id="rId5"/>
    <p:sldId id="262" r:id="rId6"/>
    <p:sldId id="258" r:id="rId7"/>
    <p:sldId id="259" r:id="rId8"/>
    <p:sldId id="260" r:id="rId9"/>
    <p:sldId id="264" r:id="rId10"/>
    <p:sldId id="270" r:id="rId11"/>
    <p:sldId id="265" r:id="rId12"/>
    <p:sldId id="266" r:id="rId13"/>
    <p:sldId id="263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4/5/2010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" y="685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Assembly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sunag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gos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/>
              <a:t>– synagogue 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" y="685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Judgment</a:t>
            </a:r>
            <a:r>
              <a:rPr lang="en-US" sz="3200" dirty="0" smtClean="0"/>
              <a:t> ~ KJV, </a:t>
            </a:r>
            <a:r>
              <a:rPr lang="en-US" sz="3200" i="1" dirty="0" smtClean="0">
                <a:solidFill>
                  <a:schemeClr val="bg1"/>
                </a:solidFill>
              </a:rPr>
              <a:t>condemnation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" y="685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Pleasure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h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don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r>
              <a:rPr lang="en-US" sz="3200" dirty="0" smtClean="0"/>
              <a:t> – hedonism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For where envy and self-seeking exist, confusion and every evil thing are there. </a:t>
            </a:r>
            <a:endParaRPr lang="en-US" sz="32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James 3.16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" y="685800"/>
            <a:ext cx="784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Now this is the confidence that we have in Him, that if we ask anything according to His will, He hears us.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John 5.14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James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Iak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ō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bos</a:t>
            </a:r>
            <a:r>
              <a:rPr lang="en-US" sz="3200" dirty="0" smtClean="0"/>
              <a:t> – Jacob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192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½ brother of Jesus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3188112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Leader of the Jerusalem church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4168635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“James the Just” and “Old Camel Knees”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1720644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After that He was seen by James, then by all the</a:t>
            </a:r>
          </a:p>
          <a:p>
            <a:r>
              <a:rPr lang="en-US" sz="3200" dirty="0" smtClean="0">
                <a:solidFill>
                  <a:schemeClr val="bg1"/>
                </a:solidFill>
                <a:latin typeface="Magneto" pitchFamily="82" charset="0"/>
              </a:rPr>
              <a:t>apostles.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1Corinthians 15.7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500" tmFilter="0,0; .5, 0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7" grpId="2"/>
      <p:bldP spid="9" grpId="0"/>
      <p:bldP spid="9" grpId="1"/>
      <p:bldP spid="9" grpId="2"/>
      <p:bldP spid="11" grpId="0"/>
      <p:bldP spid="11" grpId="1"/>
      <p:bldP spid="14" grpId="0"/>
      <p:bldP spid="14" grpId="1"/>
      <p:bldP spid="14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108 verses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32584" y="653844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~ 54 imperatives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Jewish in nature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219200"/>
            <a:ext cx="7467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Addressed to the “12 tribes” (1.1)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3657259"/>
            <a:ext cx="617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Sounds like an Old Testament prophet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85800" y="2189791"/>
            <a:ext cx="6096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Over 40 quotes, references and allusions to the Old Testament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  <p:bldP spid="7" grpId="2"/>
      <p:bldP spid="9" grpId="0"/>
      <p:bldP spid="9" grpId="2"/>
      <p:bldP spid="14" grpId="0"/>
      <p:bldP spid="14" grpId="1"/>
      <p:bldP spid="14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85800"/>
            <a:ext cx="7696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"Few books of the Bible have been more maligned than the little Book of James. Controversy has waged over its authorship, its date, its recipients, its canonicity, and its unity.</a:t>
            </a:r>
          </a:p>
          <a:p>
            <a:r>
              <a:rPr lang="en-US" sz="2800" dirty="0" smtClean="0"/>
              <a:t>"It is well known that Martin</a:t>
            </a:r>
          </a:p>
          <a:p>
            <a:r>
              <a:rPr lang="en-US" sz="2800" dirty="0" smtClean="0"/>
              <a:t>Luther had problems with this</a:t>
            </a:r>
          </a:p>
          <a:p>
            <a:r>
              <a:rPr lang="en-US" sz="2800" dirty="0" smtClean="0"/>
              <a:t>book. He called it a ‘right</a:t>
            </a:r>
          </a:p>
          <a:p>
            <a:r>
              <a:rPr lang="en-US" sz="2800" dirty="0" err="1" smtClean="0"/>
              <a:t>strawy</a:t>
            </a:r>
            <a:r>
              <a:rPr lang="en-US" sz="2800" dirty="0" smtClean="0"/>
              <a:t> epistle.’ But it is only</a:t>
            </a:r>
          </a:p>
          <a:p>
            <a:r>
              <a:rPr lang="en-US" sz="2800" dirty="0" smtClean="0"/>
              <a:t>‘</a:t>
            </a:r>
            <a:r>
              <a:rPr lang="en-US" sz="2800" dirty="0" err="1" smtClean="0"/>
              <a:t>strawy</a:t>
            </a:r>
            <a:r>
              <a:rPr lang="en-US" sz="2800" dirty="0" smtClean="0"/>
              <a:t>’ to the degree it is</a:t>
            </a:r>
          </a:p>
          <a:p>
            <a:r>
              <a:rPr lang="en-US" sz="2800" dirty="0" smtClean="0"/>
              <a:t>‘sticky.’ There are enough</a:t>
            </a:r>
          </a:p>
          <a:p>
            <a:r>
              <a:rPr lang="en-US" sz="2800" dirty="0" smtClean="0"/>
              <a:t>needles in this haystack to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BKC, Introduction to James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2440" y="685800"/>
            <a:ext cx="7848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prick the conscience of every dull, defeated, and degenerated Christian in the world. Here is a ‘right stirring epistle’ designed to exhort and encourage, to challenge and</a:t>
            </a:r>
          </a:p>
          <a:p>
            <a:r>
              <a:rPr lang="en-US" sz="2800" dirty="0" smtClean="0"/>
              <a:t>convict, to rebuke and revive,</a:t>
            </a:r>
          </a:p>
          <a:p>
            <a:r>
              <a:rPr lang="en-US" sz="2800" dirty="0" smtClean="0"/>
              <a:t>to describe practical holiness</a:t>
            </a:r>
          </a:p>
          <a:p>
            <a:r>
              <a:rPr lang="en-US" sz="2800" dirty="0" smtClean="0"/>
              <a:t>and drive believers toward the</a:t>
            </a:r>
          </a:p>
          <a:p>
            <a:r>
              <a:rPr lang="en-US" sz="2800" dirty="0" smtClean="0"/>
              <a:t>goal of a faith that works." </a:t>
            </a:r>
          </a:p>
          <a:p>
            <a:endParaRPr lang="en-US" sz="2800" dirty="0" smtClean="0">
              <a:latin typeface="Magneto" pitchFamily="8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 tmFilter="0,0; .5, 0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13" grpId="0"/>
      <p:bldP spid="1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2255" t="27083" r="23280" b="13542"/>
          <a:stretch>
            <a:fillRect/>
          </a:stretch>
        </p:blipFill>
        <p:spPr bwMode="auto">
          <a:xfrm>
            <a:off x="457200" y="762000"/>
            <a:ext cx="6091989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4" name="TextBox 3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An Epistle of James Wordle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 tmFilter="0,0; .5, 0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grpSp>
        <p:nvGrpSpPr>
          <p:cNvPr id="38" name="Group 37"/>
          <p:cNvGrpSpPr/>
          <p:nvPr/>
        </p:nvGrpSpPr>
        <p:grpSpPr>
          <a:xfrm>
            <a:off x="457200" y="762000"/>
            <a:ext cx="5715000" cy="5257801"/>
            <a:chOff x="457200" y="762000"/>
            <a:chExt cx="5715000" cy="5257801"/>
          </a:xfrm>
        </p:grpSpPr>
        <p:sp>
          <p:nvSpPr>
            <p:cNvPr id="7" name="Rectangle 6"/>
            <p:cNvSpPr/>
            <p:nvPr/>
          </p:nvSpPr>
          <p:spPr>
            <a:xfrm>
              <a:off x="457200" y="762000"/>
              <a:ext cx="5715000" cy="5257800"/>
            </a:xfrm>
            <a:prstGeom prst="rect">
              <a:avLst/>
            </a:pr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457200" y="1447800"/>
              <a:ext cx="5715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7200" y="2057400"/>
              <a:ext cx="5715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57200" y="3048000"/>
              <a:ext cx="5715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57200" y="4114800"/>
              <a:ext cx="5715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57200" y="5043948"/>
              <a:ext cx="5715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-152401" y="3733800"/>
              <a:ext cx="4572000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1828799" y="3733800"/>
              <a:ext cx="4572000" cy="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57200" y="879261"/>
            <a:ext cx="5715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latin typeface="Magneto" pitchFamily="82" charset="0"/>
              </a:rPr>
              <a:t>Contrasts between Paul and James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57400" y="155349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Paul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114800" y="1553496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James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7200" y="236220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Concern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34098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Emphasis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12956" y="4358148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Magneto" pitchFamily="82" charset="0"/>
              </a:rPr>
              <a:t>Perspective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314890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Result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3600" y="2372586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Legalists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148348" y="3043638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Justification with God by faith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133600" y="4230366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Faith as a gift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33600" y="5036610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Eternal position in Christ</a:t>
            </a:r>
            <a:endParaRPr lang="en-US" sz="2000" dirty="0" smtClean="0">
              <a:latin typeface="Magneto" pitchFamily="8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127088" y="2362200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Libertines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141836" y="3033252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Justification before men by works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4127088" y="4219980"/>
            <a:ext cx="1981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Magneto" pitchFamily="82" charset="0"/>
              </a:rPr>
              <a:t>Faith as genuine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127088" y="5026224"/>
            <a:ext cx="1981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Daily proof by behaving like Christ</a:t>
            </a:r>
            <a:endParaRPr lang="en-US" sz="2000" dirty="0" smtClean="0"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000"/>
                            </p:stCondLst>
                            <p:childTnLst>
                              <p:par>
                                <p:cTn id="9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"/>
                            </p:stCondLst>
                            <p:childTnLst>
                              <p:par>
                                <p:cTn id="10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9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1" grpId="1"/>
      <p:bldP spid="22" grpId="0"/>
      <p:bldP spid="22" grpId="1"/>
      <p:bldP spid="23" grpId="0"/>
      <p:bldP spid="23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" y="6858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Patience</a:t>
            </a:r>
            <a:r>
              <a:rPr lang="en-US" sz="3200" dirty="0" smtClean="0"/>
              <a:t> 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hupomon</a:t>
            </a:r>
            <a:r>
              <a:rPr lang="en-US" sz="3200" b="1" i="1" dirty="0" err="1" smtClean="0">
                <a:solidFill>
                  <a:schemeClr val="bg1"/>
                </a:solidFill>
                <a:latin typeface="Times New Roman"/>
                <a:cs typeface="Times New Roman"/>
              </a:rPr>
              <a:t>ē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5800" y="12192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NASB, NLT ~ </a:t>
            </a:r>
            <a:r>
              <a:rPr lang="en-US" sz="3200" i="1" dirty="0" smtClean="0">
                <a:solidFill>
                  <a:schemeClr val="bg1"/>
                </a:solidFill>
              </a:rPr>
              <a:t>endurance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85800" y="1713513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NIV ~ </a:t>
            </a:r>
            <a:r>
              <a:rPr lang="en-US" sz="3200" i="1" dirty="0" smtClean="0">
                <a:solidFill>
                  <a:schemeClr val="bg1"/>
                </a:solidFill>
              </a:rPr>
              <a:t>perseverance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" y="2234625"/>
            <a:ext cx="579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>
                <a:latin typeface="Magneto" pitchFamily="82" charset="0"/>
              </a:rPr>
              <a:t> </a:t>
            </a:r>
            <a:r>
              <a:rPr lang="en-US" sz="3200" dirty="0" smtClean="0"/>
              <a:t>ESV ~ </a:t>
            </a:r>
            <a:r>
              <a:rPr lang="en-US" sz="3200" i="1" dirty="0" smtClean="0">
                <a:solidFill>
                  <a:schemeClr val="bg1"/>
                </a:solidFill>
              </a:rPr>
              <a:t>steadfastness</a:t>
            </a:r>
            <a:endParaRPr lang="en-US" sz="3200" dirty="0" smtClean="0">
              <a:solidFill>
                <a:schemeClr val="bg1"/>
              </a:solidFill>
              <a:latin typeface="Magneto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8" dur="indefinite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9" dur="indefinite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9" presetClass="emph" presetSubtype="0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  <p:bldP spid="39" grpId="0"/>
      <p:bldP spid="39" grpId="1"/>
      <p:bldP spid="39" grpId="2"/>
      <p:bldP spid="40" grpId="0"/>
      <p:bldP spid="40" grpId="1"/>
      <p:bldP spid="40" grpId="2"/>
      <p:bldP spid="41" grpId="0"/>
      <p:bldP spid="41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305801" y="175729"/>
            <a:ext cx="435119" cy="29484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JAMES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" y="685800"/>
            <a:ext cx="7848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Double-minded </a:t>
            </a:r>
            <a:r>
              <a:rPr lang="en-US" sz="3200" dirty="0" smtClean="0"/>
              <a:t>~ </a:t>
            </a:r>
            <a:r>
              <a:rPr lang="en-US" sz="3200" b="1" i="1" dirty="0" err="1" smtClean="0">
                <a:solidFill>
                  <a:schemeClr val="bg1"/>
                </a:solidFill>
                <a:latin typeface="+mj-lt"/>
              </a:rPr>
              <a:t>dipsuchos</a:t>
            </a:r>
            <a:r>
              <a:rPr lang="en-US" sz="3200" b="1" i="1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dirty="0" smtClean="0"/>
              <a:t>– two-</a:t>
            </a:r>
            <a:r>
              <a:rPr lang="en-US" sz="3200" dirty="0" err="1" smtClean="0"/>
              <a:t>souled</a:t>
            </a:r>
            <a:endParaRPr lang="en-US" sz="3200" b="1" i="1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8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Times New Roman"/>
        <a:ea typeface=""/>
        <a:cs typeface=""/>
      </a:majorFont>
      <a:minorFont>
        <a:latin typeface="Magne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435</TotalTime>
  <Words>368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46</cp:revision>
  <dcterms:created xsi:type="dcterms:W3CDTF">2010-04-01T13:03:51Z</dcterms:created>
  <dcterms:modified xsi:type="dcterms:W3CDTF">2010-04-05T19:22:31Z</dcterms:modified>
</cp:coreProperties>
</file>